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679" r:id="rId4"/>
  </p:sldMasterIdLst>
  <p:notesMasterIdLst>
    <p:notesMasterId r:id="rId11"/>
  </p:notesMasterIdLst>
  <p:handoutMasterIdLst>
    <p:handoutMasterId r:id="rId12"/>
  </p:handoutMasterIdLst>
  <p:sldIdLst>
    <p:sldId id="2147477909" r:id="rId5"/>
    <p:sldId id="2147483489" r:id="rId6"/>
    <p:sldId id="2147483445" r:id="rId7"/>
    <p:sldId id="2147481795" r:id="rId8"/>
    <p:sldId id="2147483450" r:id="rId9"/>
    <p:sldId id="214748352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urview" id="{7593C3AB-83D1-4EA4-8289-D2C7D92A583A}">
          <p14:sldIdLst>
            <p14:sldId id="2147477909"/>
            <p14:sldId id="2147483489"/>
            <p14:sldId id="2147483445"/>
            <p14:sldId id="2147481795"/>
            <p14:sldId id="2147483450"/>
            <p14:sldId id="214748352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FB41745-652E-2147-2A4A-50176497E60F}" name="Keyuna Evans (CELA)" initials="K(" userId="S::keevans@microsoft.com::653310ed-6ca1-49d8-8b9c-3ff545fb456e" providerId="AD"/>
  <p188:author id="{4EF46D45-980D-9BDC-170B-86C0E967B25D}" name="Jermey Evans (CW)" initials="JE" userId="S::c-jermey.evans@unifyconsulting.com::cd66065b-8769-42d9-96d5-f84ec8f9f654" providerId="AD"/>
  <p188:author id="{B3D9D7A0-C492-EB33-E6B4-2EBF96925583}" name="Adi Regev" initials="AR" userId="S::adiregev@microsoft.com::13f43db5-1dcf-4dcb-b869-e14646c2a1b4" providerId="AD"/>
  <p188:author id="{7A6080A2-1382-B2F3-6F26-61C055460B22}" name="Cillian Mitchell" initials="CM" userId="S::cimitchell@microsoft.com::52ba4ba3-eafd-460a-98fa-bbd73a3d9c67" providerId="AD"/>
  <p188:author id="{43959FE5-22A0-F8C5-57E3-3E90ACBC26CE}" name="Ellie Lawler" initials="EL" userId="S::ellawler@microsoft.com::05e0f727-5dad-414b-96e1-113a11acf1b4" providerId="AD"/>
  <p188:author id="{251498F4-C808-92C1-FF8C-13AD461FA6B2}" name="Tonio Lora" initials="TL" userId="S::anlo@microsoft.com::03824593-714e-4d0e-bb47-efb9476daef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BDAA"/>
    <a:srgbClr val="FFFDF9"/>
    <a:srgbClr val="0078D4"/>
    <a:srgbClr val="FFF8F3"/>
    <a:srgbClr val="C03BC4"/>
    <a:srgbClr val="CDC7BB"/>
    <a:srgbClr val="49C5B1"/>
    <a:srgbClr val="A84C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18"/>
    <p:restoredTop sz="95342" autoAdjust="0"/>
  </p:normalViewPr>
  <p:slideViewPr>
    <p:cSldViewPr snapToGrid="0">
      <p:cViewPr varScale="1">
        <p:scale>
          <a:sx n="121" d="100"/>
          <a:sy n="121" d="100"/>
        </p:scale>
        <p:origin x="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 Cordtz" userId="b5e592fb-fc8b-4323-a97d-691438b2e2da" providerId="ADAL" clId="{4E22EDF5-2883-5D57-B9C7-04E66950367B}"/>
    <pc:docChg chg="custSel delSld modSld modSection">
      <pc:chgData name="Jan Cordtz" userId="b5e592fb-fc8b-4323-a97d-691438b2e2da" providerId="ADAL" clId="{4E22EDF5-2883-5D57-B9C7-04E66950367B}" dt="2026-01-13T09:11:55.775" v="185" actId="1076"/>
      <pc:docMkLst>
        <pc:docMk/>
      </pc:docMkLst>
      <pc:sldChg chg="modSp mod">
        <pc:chgData name="Jan Cordtz" userId="b5e592fb-fc8b-4323-a97d-691438b2e2da" providerId="ADAL" clId="{4E22EDF5-2883-5D57-B9C7-04E66950367B}" dt="2026-01-13T09:02:21.661" v="43" actId="114"/>
        <pc:sldMkLst>
          <pc:docMk/>
          <pc:sldMk cId="3886619284" sldId="2147477909"/>
        </pc:sldMkLst>
        <pc:spChg chg="mod">
          <ac:chgData name="Jan Cordtz" userId="b5e592fb-fc8b-4323-a97d-691438b2e2da" providerId="ADAL" clId="{4E22EDF5-2883-5D57-B9C7-04E66950367B}" dt="2026-01-13T09:02:21.661" v="43" actId="114"/>
          <ac:spMkLst>
            <pc:docMk/>
            <pc:sldMk cId="3886619284" sldId="2147477909"/>
            <ac:spMk id="37" creationId="{40CB8A5C-7978-D6DF-6BCB-6AA6077897C3}"/>
          </ac:spMkLst>
        </pc:spChg>
      </pc:sldChg>
      <pc:sldChg chg="modSp mod">
        <pc:chgData name="Jan Cordtz" userId="b5e592fb-fc8b-4323-a97d-691438b2e2da" providerId="ADAL" clId="{4E22EDF5-2883-5D57-B9C7-04E66950367B}" dt="2026-01-13T09:03:26.047" v="59" actId="20577"/>
        <pc:sldMkLst>
          <pc:docMk/>
          <pc:sldMk cId="3054078141" sldId="2147481795"/>
        </pc:sldMkLst>
        <pc:spChg chg="mod">
          <ac:chgData name="Jan Cordtz" userId="b5e592fb-fc8b-4323-a97d-691438b2e2da" providerId="ADAL" clId="{4E22EDF5-2883-5D57-B9C7-04E66950367B}" dt="2026-01-13T09:03:26.047" v="59" actId="20577"/>
          <ac:spMkLst>
            <pc:docMk/>
            <pc:sldMk cId="3054078141" sldId="2147481795"/>
            <ac:spMk id="2" creationId="{E78AB45E-08EF-B844-970F-0ABD9F73540F}"/>
          </ac:spMkLst>
        </pc:spChg>
      </pc:sldChg>
      <pc:sldChg chg="addSp modSp mod">
        <pc:chgData name="Jan Cordtz" userId="b5e592fb-fc8b-4323-a97d-691438b2e2da" providerId="ADAL" clId="{4E22EDF5-2883-5D57-B9C7-04E66950367B}" dt="2026-01-13T09:11:55.775" v="185" actId="1076"/>
        <pc:sldMkLst>
          <pc:docMk/>
          <pc:sldMk cId="793374601" sldId="2147483445"/>
        </pc:sldMkLst>
        <pc:spChg chg="add mod">
          <ac:chgData name="Jan Cordtz" userId="b5e592fb-fc8b-4323-a97d-691438b2e2da" providerId="ADAL" clId="{4E22EDF5-2883-5D57-B9C7-04E66950367B}" dt="2026-01-13T09:10:13.917" v="180"/>
          <ac:spMkLst>
            <pc:docMk/>
            <pc:sldMk cId="793374601" sldId="2147483445"/>
            <ac:spMk id="24" creationId="{BE79469E-4F7E-C8E5-E3D8-C9A8A4163DE9}"/>
          </ac:spMkLst>
        </pc:spChg>
        <pc:spChg chg="add mod">
          <ac:chgData name="Jan Cordtz" userId="b5e592fb-fc8b-4323-a97d-691438b2e2da" providerId="ADAL" clId="{4E22EDF5-2883-5D57-B9C7-04E66950367B}" dt="2026-01-13T09:11:55.775" v="185" actId="1076"/>
          <ac:spMkLst>
            <pc:docMk/>
            <pc:sldMk cId="793374601" sldId="2147483445"/>
            <ac:spMk id="29" creationId="{AF81F463-5BA1-E986-1930-834E6A66AAC1}"/>
          </ac:spMkLst>
        </pc:spChg>
      </pc:sldChg>
      <pc:sldChg chg="delSp modSp mod">
        <pc:chgData name="Jan Cordtz" userId="b5e592fb-fc8b-4323-a97d-691438b2e2da" providerId="ADAL" clId="{4E22EDF5-2883-5D57-B9C7-04E66950367B}" dt="2026-01-13T09:04:36.855" v="178" actId="478"/>
        <pc:sldMkLst>
          <pc:docMk/>
          <pc:sldMk cId="2332959284" sldId="2147483450"/>
        </pc:sldMkLst>
        <pc:spChg chg="mod">
          <ac:chgData name="Jan Cordtz" userId="b5e592fb-fc8b-4323-a97d-691438b2e2da" providerId="ADAL" clId="{4E22EDF5-2883-5D57-B9C7-04E66950367B}" dt="2026-01-13T09:04:33.892" v="177" actId="1076"/>
          <ac:spMkLst>
            <pc:docMk/>
            <pc:sldMk cId="2332959284" sldId="2147483450"/>
            <ac:spMk id="2" creationId="{9932C949-C994-6DBE-2FA7-A6C824089FE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B620E76-BD2A-807A-4F6B-E2A2A228389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29C42-B4BE-60D8-A545-51ED2B96F31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5ECE5-EB93-2D49-8FD9-DADF7BF71AD3}" type="datetimeFigureOut">
              <a:rPr lang="en-US" smtClean="0"/>
              <a:t>1/22/26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EDE36F-DAD8-F01F-BFE8-FDEDCF89C9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01387A-ED64-7FD6-C691-6161AE846A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108420-07C5-0549-A563-96974B861B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6414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F44038-DA64-46A7-879B-15C019DD587C}" type="datetimeFigureOut">
              <a:rPr lang="en-US" smtClean="0"/>
              <a:t>1/22/26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E54E06-3DA0-4567-A557-9A2D7B97E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42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sz="900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453572-9C5C-4AEF-8FA5-D17DDB1F0B8A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1/22/26 8:30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5932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jellyfish&#10;&#10;Description automatically generated with low confidence">
            <a:extLst>
              <a:ext uri="{FF2B5EF4-FFF2-40B4-BE49-F238E27FC236}">
                <a16:creationId xmlns:a16="http://schemas.microsoft.com/office/drawing/2014/main" id="{6A6D1CED-EFAD-5CC5-6AD3-E20129E5E7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4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-1"/>
            <a:ext cx="527992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228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5950A1-EF57-F961-9B38-13F40395B7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9147"/>
          <a:stretch/>
        </p:blipFill>
        <p:spPr>
          <a:xfrm flipH="1">
            <a:off x="0" y="-6626"/>
            <a:ext cx="12192000" cy="686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738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5950A1-EF57-F961-9B38-13F40395B7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9147"/>
          <a:stretch/>
        </p:blipFill>
        <p:spPr>
          <a:xfrm>
            <a:off x="0" y="0"/>
            <a:ext cx="12192000" cy="686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852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urple flower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458CC301-4694-33FA-1A6F-2621EAAF17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555"/>
          <a:stretch/>
        </p:blipFill>
        <p:spPr>
          <a:xfrm>
            <a:off x="7472516" y="0"/>
            <a:ext cx="4719484" cy="631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528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679394-6087-568B-CC4E-18CFD1A7AD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5484"/>
          <a:stretch/>
        </p:blipFill>
        <p:spPr>
          <a:xfrm>
            <a:off x="0" y="2473263"/>
            <a:ext cx="4316896" cy="438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760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679394-6087-568B-CC4E-18CFD1A7AD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6586" b="-20295"/>
          <a:stretch/>
        </p:blipFill>
        <p:spPr>
          <a:xfrm>
            <a:off x="0" y="0"/>
            <a:ext cx="2840019" cy="586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2176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679394-6087-568B-CC4E-18CFD1A7AD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3431" b="-61696"/>
          <a:stretch/>
        </p:blipFill>
        <p:spPr>
          <a:xfrm>
            <a:off x="0" y="0"/>
            <a:ext cx="2840019" cy="586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76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679394-6087-568B-CC4E-18CFD1A7AD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3431" b="-61696"/>
          <a:stretch/>
        </p:blipFill>
        <p:spPr>
          <a:xfrm flipH="1">
            <a:off x="9351981" y="0"/>
            <a:ext cx="2840019" cy="586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0332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EC2CAC23-1268-5E7C-87AE-680DA7F183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6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0"/>
            <a:ext cx="5671457" cy="319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6055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5">
          <p15:clr>
            <a:srgbClr val="A4A3A4"/>
          </p15:clr>
        </p15:guide>
        <p15:guide id="16" pos="384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1C1D4F9E-3D5B-5D64-BA24-7989A46F1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IN"/>
              <a:t>Microsoft Confidential–Internal Only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13CC769-9046-D715-EE31-D61D96591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F8131C-5610-8B47-A47C-619DDB744FE1}" type="slidenum">
              <a:rPr lang="en-IN"/>
              <a:pPr>
                <a:defRPr/>
              </a:pPr>
              <a:t>‹#›</a:t>
            </a:fld>
            <a:endParaRPr lang="en-IN"/>
          </a:p>
        </p:txBody>
      </p:sp>
      <p:pic>
        <p:nvPicPr>
          <p:cNvPr id="5" name="Picture 4" descr="A close up of a jellyfish&#10;&#10;Description automatically generated with low confidence">
            <a:extLst>
              <a:ext uri="{FF2B5EF4-FFF2-40B4-BE49-F238E27FC236}">
                <a16:creationId xmlns:a16="http://schemas.microsoft.com/office/drawing/2014/main" id="{7243609A-36AD-717F-E0B4-594D21A9C3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4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12077" y="-1"/>
            <a:ext cx="527992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54670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5" y="620428"/>
            <a:ext cx="11306469" cy="4031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18" name="Text Box 3">
            <a:extLst>
              <a:ext uri="{FF2B5EF4-FFF2-40B4-BE49-F238E27FC236}">
                <a16:creationId xmlns:a16="http://schemas.microsoft.com/office/drawing/2014/main" id="{19F02595-114B-2D46-ABDC-5E65D166807C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54169" y="6455174"/>
            <a:ext cx="11306469" cy="10561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solidFill>
                  <a:schemeClr val="accent6">
                    <a:lumMod val="75000"/>
                  </a:schemeClr>
                </a:solidFill>
                <a:cs typeface="Segoe UI" pitchFamily="34" charset="0"/>
              </a:rPr>
              <a:t>©Microsoft Corporation									                                                                                                                                             Azure 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EE1E43F-C091-614B-AA20-F39D0AACAA1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5995" y="1922586"/>
            <a:ext cx="9384447" cy="3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336145" marR="0" indent="-336145" algn="l" defTabSz="914367" rtl="0" eaLnBrk="1" fontAlgn="auto" latinLnBrk="0" hangingPunct="1">
              <a:lnSpc>
                <a:spcPts val="2353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961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224097" indent="0">
              <a:buNone/>
              <a:defRPr/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 dirty="0"/>
              <a:t>Bulleted list Segoe UI Regular 20/24. Dis </a:t>
            </a:r>
            <a:r>
              <a:rPr lang="en-US" dirty="0" err="1"/>
              <a:t>apid</a:t>
            </a:r>
            <a:r>
              <a:rPr lang="en-US" dirty="0"/>
              <a:t> es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vit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br>
              <a:rPr lang="en-US" dirty="0"/>
            </a:br>
            <a:endParaRPr lang="en-US" dirty="0"/>
          </a:p>
          <a:p>
            <a:pPr marL="336145" marR="0" lvl="0" indent="-336145" algn="l" defTabSz="914367" rtl="0" eaLnBrk="1" fontAlgn="auto" latinLnBrk="0" hangingPunct="1">
              <a:lnSpc>
                <a:spcPts val="2353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Bulleted list Segoe UI Regular 20/24. Dis </a:t>
            </a:r>
            <a:r>
              <a:rPr lang="en-US" dirty="0" err="1"/>
              <a:t>apid</a:t>
            </a:r>
            <a:r>
              <a:rPr lang="en-US" dirty="0"/>
              <a:t> es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vit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br>
              <a:rPr lang="en-US" dirty="0"/>
            </a:br>
            <a:endParaRPr lang="en-US" dirty="0"/>
          </a:p>
          <a:p>
            <a:pPr marL="336145" marR="0" lvl="0" indent="-336145" algn="l" defTabSz="914367" rtl="0" eaLnBrk="1" fontAlgn="auto" latinLnBrk="0" hangingPunct="1">
              <a:lnSpc>
                <a:spcPts val="2353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Bulleted list Segoe UI Regular 20/24. Dis </a:t>
            </a:r>
            <a:r>
              <a:rPr lang="en-US" dirty="0" err="1"/>
              <a:t>apid</a:t>
            </a:r>
            <a:r>
              <a:rPr lang="en-US" dirty="0"/>
              <a:t> es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vit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99655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53A46E-C8B2-07FC-6842-6E29F4237B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9147"/>
          <a:stretch/>
        </p:blipFill>
        <p:spPr>
          <a:xfrm flipH="1">
            <a:off x="0" y="-6626"/>
            <a:ext cx="12192000" cy="6864626"/>
          </a:xfrm>
          <a:prstGeom prst="rect">
            <a:avLst/>
          </a:prstGeom>
        </p:spPr>
      </p:pic>
      <p:sp>
        <p:nvSpPr>
          <p:cNvPr id="2" name="Text Placeholder 15">
            <a:extLst>
              <a:ext uri="{FF2B5EF4-FFF2-40B4-BE49-F238E27FC236}">
                <a16:creationId xmlns:a16="http://schemas.microsoft.com/office/drawing/2014/main" id="{6BD9C85B-EC8F-D695-0FA1-6791980AB2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99551" y="4038049"/>
            <a:ext cx="3231416" cy="13985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>
                <a:solidFill>
                  <a:schemeClr val="bg1"/>
                </a:solidFill>
                <a:latin typeface="Segoe Sans Display" pitchFamily="2" charset="0"/>
                <a:cs typeface="Segoe Sans Display" pitchFamily="2" charset="0"/>
              </a:defRPr>
            </a:lvl1pPr>
          </a:lstStyle>
          <a:p>
            <a:pPr marL="228600" lvl="0" indent="-228600"/>
            <a:r>
              <a:rPr lang="en-US" dirty="0"/>
              <a:t>Section title one</a:t>
            </a:r>
          </a:p>
        </p:txBody>
      </p:sp>
    </p:spTree>
    <p:extLst>
      <p:ext uri="{BB962C8B-B14F-4D97-AF65-F5344CB8AC3E}">
        <p14:creationId xmlns:p14="http://schemas.microsoft.com/office/powerpoint/2010/main" val="590366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F18DD5-394A-4676-966A-43A5BAC6E00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Microsoft Purview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399517-6D70-91AD-1227-F9D6955CDA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536199F-AFBB-90E6-3138-4F79DE029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365125"/>
            <a:ext cx="11029949" cy="549275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Picture 1" descr="A close up of a jellyfish&#10;&#10;Description automatically generated with low confidence">
            <a:extLst>
              <a:ext uri="{FF2B5EF4-FFF2-40B4-BE49-F238E27FC236}">
                <a16:creationId xmlns:a16="http://schemas.microsoft.com/office/drawing/2014/main" id="{34D1DF6D-FC7A-C5D0-48D8-C8E0A0336A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4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12077" y="-1"/>
            <a:ext cx="527992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676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0" pos="1967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1" pos="5120">
          <p15:clr>
            <a:srgbClr val="A4A3A4"/>
          </p15:clr>
        </p15:guide>
        <p15:guide id="25" pos="6308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Large Number Divider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urple circle in the dark&#10;&#10;Description automatically generated">
            <a:extLst>
              <a:ext uri="{FF2B5EF4-FFF2-40B4-BE49-F238E27FC236}">
                <a16:creationId xmlns:a16="http://schemas.microsoft.com/office/drawing/2014/main" id="{3CBEDED0-2F8D-60CB-73EC-D8A926F1B1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6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1535" b="4494"/>
          <a:stretch/>
        </p:blipFill>
        <p:spPr>
          <a:xfrm>
            <a:off x="-539045" y="807238"/>
            <a:ext cx="7730955" cy="6050762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451A2C5-1E75-8EE3-22E6-59C938C37D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7809" y="6311900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tx1">
                    <a:tint val="75000"/>
                  </a:schemeClr>
                </a:solidFill>
                <a:latin typeface="Segoe Sans Small Semilight" pitchFamily="2" charset="0"/>
                <a:cs typeface="Segoe Sans Small Semilight" pitchFamily="2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9">
            <a:extLst>
              <a:ext uri="{FF2B5EF4-FFF2-40B4-BE49-F238E27FC236}">
                <a16:creationId xmlns:a16="http://schemas.microsoft.com/office/drawing/2014/main" id="{7C14C3DD-159F-0E37-FA23-5C89134B7D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7097" y="6311900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tx1">
                    <a:tint val="75000"/>
                  </a:schemeClr>
                </a:solidFill>
                <a:latin typeface="Segoe Sans Small Semilight" pitchFamily="2" charset="0"/>
                <a:cs typeface="Segoe Sans Small Semilight" pitchFamily="2" charset="0"/>
              </a:defRPr>
            </a:lvl1pPr>
          </a:lstStyle>
          <a:p>
            <a:r>
              <a:rPr lang="en-US"/>
              <a:t>Microsoft Purview</a:t>
            </a:r>
          </a:p>
        </p:txBody>
      </p:sp>
    </p:spTree>
    <p:extLst>
      <p:ext uri="{BB962C8B-B14F-4D97-AF65-F5344CB8AC3E}">
        <p14:creationId xmlns:p14="http://schemas.microsoft.com/office/powerpoint/2010/main" val="1118244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_logo v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B01B2829-96EF-EDD4-F5DC-8F6DFAFB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810" y="3423718"/>
            <a:ext cx="3252990" cy="527045"/>
          </a:xfrm>
        </p:spPr>
        <p:txBody>
          <a:bodyPr>
            <a:noAutofit/>
          </a:bodyPr>
          <a:lstStyle>
            <a:lvl1pPr algn="l">
              <a:defRPr sz="3600" b="0" i="0">
                <a:gradFill flip="none" rotWithShape="1">
                  <a:gsLst>
                    <a:gs pos="0">
                      <a:srgbClr val="49C5B1"/>
                    </a:gs>
                    <a:gs pos="82000">
                      <a:srgbClr val="8551C5"/>
                    </a:gs>
                  </a:gsLst>
                  <a:lin ang="10800000" scaled="1"/>
                  <a:tileRect/>
                </a:gradFill>
                <a:latin typeface="Segoe Sans Display" pitchFamily="2" charset="0"/>
                <a:cs typeface="Segoe Sans Display" pitchFamily="2" charset="0"/>
              </a:defRPr>
            </a:lvl1pPr>
          </a:lstStyle>
          <a:p>
            <a:r>
              <a:rPr lang="en-US"/>
              <a:t>Thank you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9CDA471C-44FF-1A4B-B9F4-35DBB6FB41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-3390"/>
          <a:stretch/>
        </p:blipFill>
        <p:spPr>
          <a:xfrm>
            <a:off x="594808" y="293628"/>
            <a:ext cx="1566909" cy="544002"/>
          </a:xfrm>
          <a:prstGeom prst="rect">
            <a:avLst/>
          </a:prstGeom>
        </p:spPr>
      </p:pic>
      <p:pic>
        <p:nvPicPr>
          <p:cNvPr id="3" name="Picture 2" descr="A purple circle in the dark&#10;&#10;Description automatically generated">
            <a:extLst>
              <a:ext uri="{FF2B5EF4-FFF2-40B4-BE49-F238E27FC236}">
                <a16:creationId xmlns:a16="http://schemas.microsoft.com/office/drawing/2014/main" id="{4306B846-38BE-5723-8ACE-4C505C4C99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6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1535" b="4494"/>
          <a:stretch/>
        </p:blipFill>
        <p:spPr>
          <a:xfrm>
            <a:off x="-539045" y="807238"/>
            <a:ext cx="7730955" cy="605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546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EC2CAC23-1268-5E7C-87AE-680DA7F183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6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0543" y="0"/>
            <a:ext cx="5671457" cy="319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488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5">
          <p15:clr>
            <a:srgbClr val="A4A3A4"/>
          </p15:clr>
        </p15:guide>
        <p15:guide id="16" pos="384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jellyfish&#10;&#10;Description automatically generated with low confidence">
            <a:extLst>
              <a:ext uri="{FF2B5EF4-FFF2-40B4-BE49-F238E27FC236}">
                <a16:creationId xmlns:a16="http://schemas.microsoft.com/office/drawing/2014/main" id="{6A6D1CED-EFAD-5CC5-6AD3-E20129E5E7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4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-1"/>
            <a:ext cx="527992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351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jellyfish&#10;&#10;Description automatically generated with low confidence">
            <a:extLst>
              <a:ext uri="{FF2B5EF4-FFF2-40B4-BE49-F238E27FC236}">
                <a16:creationId xmlns:a16="http://schemas.microsoft.com/office/drawing/2014/main" id="{6A6D1CED-EFAD-5CC5-6AD3-E20129E5E7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4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12077" y="-1"/>
            <a:ext cx="527992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087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B6C67116-D23B-FFB4-4BF9-4EBB603DB7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53"/>
          <a:stretch/>
        </p:blipFill>
        <p:spPr>
          <a:xfrm rot="1200000" flipH="1">
            <a:off x="7572751" y="-710028"/>
            <a:ext cx="5701622" cy="296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82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999B5728-1D33-9E0D-152D-CDDC5FCE9D1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13296390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532" imgH="533" progId="TCLayout.ActiveDocument.1">
                  <p:embed/>
                </p:oleObj>
              </mc:Choice>
              <mc:Fallback>
                <p:oleObj name="think-cell Slide" r:id="rId22" imgW="532" imgH="533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999B5728-1D33-9E0D-152D-CDDC5FCE9D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0E9EE7-FB3C-7D1F-A2DB-596E09388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365125"/>
            <a:ext cx="11029949" cy="82867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Title Slides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7FA82-318A-3A34-2934-24B034B58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12571" y="6309519"/>
            <a:ext cx="39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tx1">
                    <a:tint val="75000"/>
                  </a:schemeClr>
                </a:solidFill>
                <a:latin typeface="Segoe Sans Small Semilight" pitchFamily="2" charset="0"/>
                <a:cs typeface="Segoe Sans Small Semilight" pitchFamily="2" charset="0"/>
              </a:defRPr>
            </a:lvl1pPr>
          </a:lstStyle>
          <a:p>
            <a:fld id="{B1356FBF-028C-F74E-A7B4-9B8ED246DD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E92EE12-E16C-066A-7EFA-7E3A5BF6D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11859" y="6309519"/>
            <a:ext cx="2078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tx1">
                    <a:tint val="75000"/>
                  </a:schemeClr>
                </a:solidFill>
                <a:latin typeface="Segoe Sans Small Semilight" pitchFamily="2" charset="0"/>
                <a:cs typeface="Segoe Sans Small Semilight" pitchFamily="2" charset="0"/>
              </a:defRPr>
            </a:lvl1pPr>
          </a:lstStyle>
          <a:p>
            <a:r>
              <a:rPr lang="en-US"/>
              <a:t>Microsoft Purview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60E398-2D0F-4954-1796-3B6310DECA0C}"/>
              </a:ext>
            </a:extLst>
          </p:cNvPr>
          <p:cNvSpPr txBox="1"/>
          <p:nvPr userDrawn="1"/>
        </p:nvSpPr>
        <p:spPr>
          <a:xfrm>
            <a:off x="10445303" y="6383710"/>
            <a:ext cx="17466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0">
                <a:solidFill>
                  <a:srgbClr val="666666"/>
                </a:solidFill>
                <a:latin typeface="Segoe Sans Display" pitchFamily="2" charset="0"/>
                <a:cs typeface="Segoe Sans Display" pitchFamily="2" charset="0"/>
              </a:rPr>
              <a:t>Microsoft Purview</a:t>
            </a:r>
          </a:p>
        </p:txBody>
      </p:sp>
    </p:spTree>
    <p:extLst>
      <p:ext uri="{BB962C8B-B14F-4D97-AF65-F5344CB8AC3E}">
        <p14:creationId xmlns:p14="http://schemas.microsoft.com/office/powerpoint/2010/main" val="2167567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15" r:id="rId1"/>
    <p:sldLayoutId id="2147484688" r:id="rId2"/>
    <p:sldLayoutId id="2147484701" r:id="rId3"/>
    <p:sldLayoutId id="2147484718" r:id="rId4"/>
    <p:sldLayoutId id="2147484756" r:id="rId5"/>
    <p:sldLayoutId id="2147484803" r:id="rId6"/>
    <p:sldLayoutId id="2147484804" r:id="rId7"/>
    <p:sldLayoutId id="2147484805" r:id="rId8"/>
    <p:sldLayoutId id="2147484806" r:id="rId9"/>
    <p:sldLayoutId id="2147484807" r:id="rId10"/>
    <p:sldLayoutId id="2147484808" r:id="rId11"/>
    <p:sldLayoutId id="2147484809" r:id="rId12"/>
    <p:sldLayoutId id="2147484810" r:id="rId13"/>
    <p:sldLayoutId id="2147484811" r:id="rId14"/>
    <p:sldLayoutId id="2147484812" r:id="rId15"/>
    <p:sldLayoutId id="2147484813" r:id="rId16"/>
    <p:sldLayoutId id="2147484814" r:id="rId17"/>
    <p:sldLayoutId id="2147484816" r:id="rId18"/>
    <p:sldLayoutId id="214748481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>
          <a:solidFill>
            <a:schemeClr val="tx1"/>
          </a:solidFill>
          <a:latin typeface="+mj-lt"/>
          <a:ea typeface="+mj-ea"/>
          <a:cs typeface="Segoe Sans Display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accent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9">
          <p15:clr>
            <a:srgbClr val="F26B43"/>
          </p15:clr>
        </p15:guide>
        <p15:guide id="2" pos="366">
          <p15:clr>
            <a:srgbClr val="F26B43"/>
          </p15:clr>
        </p15:guide>
        <p15:guide id="4" pos="7314">
          <p15:clr>
            <a:srgbClr val="F26B43"/>
          </p15:clr>
        </p15:guide>
        <p15:guide id="5" orient="horz" pos="576">
          <p15:clr>
            <a:srgbClr val="F26B43"/>
          </p15:clr>
        </p15:guide>
        <p15:guide id="6" orient="horz" pos="760">
          <p15:clr>
            <a:srgbClr val="F26B43"/>
          </p15:clr>
        </p15:guide>
        <p15:guide id="7" orient="horz" pos="1070">
          <p15:clr>
            <a:srgbClr val="F26B43"/>
          </p15:clr>
        </p15:guide>
        <p15:guide id="8" orient="horz" pos="3973">
          <p15:clr>
            <a:srgbClr val="F26B43"/>
          </p15:clr>
        </p15:guide>
        <p15:guide id="9" pos="1968">
          <p15:clr>
            <a:srgbClr val="A4A3A4"/>
          </p15:clr>
        </p15:guide>
        <p15:guide id="10" pos="2148">
          <p15:clr>
            <a:srgbClr val="A4A3A4"/>
          </p15:clr>
        </p15:guide>
        <p15:guide id="11" pos="3750">
          <p15:clr>
            <a:srgbClr val="A4A3A4"/>
          </p15:clr>
        </p15:guide>
        <p15:guide id="12" pos="3930">
          <p15:clr>
            <a:srgbClr val="A4A3A4"/>
          </p15:clr>
        </p15:guide>
        <p15:guide id="13" pos="5532">
          <p15:clr>
            <a:srgbClr val="A4A3A4"/>
          </p15:clr>
        </p15:guide>
        <p15:guide id="14" pos="5712">
          <p15:clr>
            <a:srgbClr val="A4A3A4"/>
          </p15:clr>
        </p15:guide>
        <p15:guide id="15" pos="7496">
          <p15:clr>
            <a:srgbClr val="A4A3A4"/>
          </p15:clr>
        </p15:guide>
        <p15:guide id="16" pos="186">
          <p15:clr>
            <a:srgbClr val="A4A3A4"/>
          </p15:clr>
        </p15:guide>
        <p15:guide id="17" pos="780">
          <p15:clr>
            <a:srgbClr val="A4A3A4"/>
          </p15:clr>
        </p15:guide>
        <p15:guide id="18" pos="957">
          <p15:clr>
            <a:srgbClr val="A4A3A4"/>
          </p15:clr>
        </p15:guide>
        <p15:guide id="19" pos="1374">
          <p15:clr>
            <a:srgbClr val="A4A3A4"/>
          </p15:clr>
        </p15:guide>
        <p15:guide id="20" pos="1554">
          <p15:clr>
            <a:srgbClr val="A4A3A4"/>
          </p15:clr>
        </p15:guide>
        <p15:guide id="21" pos="2562">
          <p15:clr>
            <a:srgbClr val="A4A3A4"/>
          </p15:clr>
        </p15:guide>
        <p15:guide id="22" pos="2739">
          <p15:clr>
            <a:srgbClr val="A4A3A4"/>
          </p15:clr>
        </p15:guide>
        <p15:guide id="23" pos="3156">
          <p15:clr>
            <a:srgbClr val="A4A3A4"/>
          </p15:clr>
        </p15:guide>
        <p15:guide id="24" pos="3336">
          <p15:clr>
            <a:srgbClr val="A4A3A4"/>
          </p15:clr>
        </p15:guide>
        <p15:guide id="25" pos="4344">
          <p15:clr>
            <a:srgbClr val="A4A3A4"/>
          </p15:clr>
        </p15:guide>
        <p15:guide id="26" pos="4526">
          <p15:clr>
            <a:srgbClr val="A4A3A4"/>
          </p15:clr>
        </p15:guide>
        <p15:guide id="27" pos="4938">
          <p15:clr>
            <a:srgbClr val="A4A3A4"/>
          </p15:clr>
        </p15:guide>
        <p15:guide id="28" pos="5120">
          <p15:clr>
            <a:srgbClr val="A4A3A4"/>
          </p15:clr>
        </p15:guide>
        <p15:guide id="29" pos="6126">
          <p15:clr>
            <a:srgbClr val="A4A3A4"/>
          </p15:clr>
        </p15:guide>
        <p15:guide id="30" pos="6308">
          <p15:clr>
            <a:srgbClr val="A4A3A4"/>
          </p15:clr>
        </p15:guide>
        <p15:guide id="31" pos="6720">
          <p15:clr>
            <a:srgbClr val="A4A3A4"/>
          </p15:clr>
        </p15:guide>
        <p15:guide id="32" pos="6902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6">
            <a:extLst>
              <a:ext uri="{FF2B5EF4-FFF2-40B4-BE49-F238E27FC236}">
                <a16:creationId xmlns:a16="http://schemas.microsoft.com/office/drawing/2014/main" id="{40CB8A5C-7978-D6DF-6BCB-6AA6077897C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20523" y="1711795"/>
            <a:ext cx="4446587" cy="2032000"/>
          </a:xfrm>
        </p:spPr>
        <p:txBody>
          <a:bodyPr>
            <a:normAutofit fontScale="90000"/>
          </a:bodyPr>
          <a:lstStyle/>
          <a:p>
            <a:r>
              <a:rPr lang="en-GB" b="1" dirty="0"/>
              <a:t>Governance</a:t>
            </a:r>
            <a:r>
              <a:rPr lang="en-GB" dirty="0"/>
              <a:t> and Compliance with Microsoft Purview</a:t>
            </a:r>
            <a:br>
              <a:rPr lang="en-GB" dirty="0"/>
            </a:br>
            <a:br>
              <a:rPr lang="en-GB" dirty="0"/>
            </a:br>
            <a:r>
              <a:rPr lang="en-GB" dirty="0"/>
              <a:t>A getting started guide –</a:t>
            </a:r>
            <a:br>
              <a:rPr lang="en-GB"/>
            </a:br>
            <a:r>
              <a:rPr lang="en-GB" b="1" i="1"/>
              <a:t>5 - </a:t>
            </a:r>
            <a:r>
              <a:rPr lang="en-GB" b="1" i="1" dirty="0"/>
              <a:t>A</a:t>
            </a:r>
            <a:r>
              <a:rPr lang="en-GB" b="1" i="1"/>
              <a:t>dvanced </a:t>
            </a:r>
            <a:r>
              <a:rPr lang="en-GB" b="1" i="1" dirty="0"/>
              <a:t>topics</a:t>
            </a:r>
            <a:endParaRPr lang="en-US" b="1"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FE63F7-CA11-EE0D-34D2-1201EFE93977}"/>
              </a:ext>
            </a:extLst>
          </p:cNvPr>
          <p:cNvSpPr txBox="1"/>
          <p:nvPr/>
        </p:nvSpPr>
        <p:spPr>
          <a:xfrm>
            <a:off x="6510824" y="4254747"/>
            <a:ext cx="41692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Jan Cordtz, Snr. Cloud Solution Architect</a:t>
            </a:r>
          </a:p>
          <a:p>
            <a:r>
              <a:rPr lang="en-US" dirty="0"/>
              <a:t>Microsoft Denmark</a:t>
            </a:r>
          </a:p>
          <a:p>
            <a:endParaRPr lang="en-DK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F8D2DC-C8B4-6322-2C43-B0CC81930541}"/>
              </a:ext>
            </a:extLst>
          </p:cNvPr>
          <p:cNvSpPr txBox="1"/>
          <p:nvPr/>
        </p:nvSpPr>
        <p:spPr>
          <a:xfrm>
            <a:off x="622852" y="2913935"/>
            <a:ext cx="40184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If you think compliance is complicated,</a:t>
            </a:r>
            <a:br>
              <a:rPr lang="en-GB" b="1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chemeClr val="bg1"/>
                </a:solidFill>
              </a:rPr>
              <a:t>feel free to try incompliance!</a:t>
            </a:r>
            <a:endParaRPr lang="en-DK" b="1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F21A6C-97B1-2888-CE88-F83D203B392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-3390"/>
          <a:stretch/>
        </p:blipFill>
        <p:spPr>
          <a:xfrm>
            <a:off x="8595466" y="6211544"/>
            <a:ext cx="1566909" cy="544002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215BF0C-A693-8110-B0D8-35654CBC84D2}"/>
              </a:ext>
            </a:extLst>
          </p:cNvPr>
          <p:cNvCxnSpPr/>
          <p:nvPr/>
        </p:nvCxnSpPr>
        <p:spPr>
          <a:xfrm>
            <a:off x="10299391" y="6292598"/>
            <a:ext cx="0" cy="452582"/>
          </a:xfrm>
          <a:prstGeom prst="line">
            <a:avLst/>
          </a:prstGeom>
          <a:ln w="12700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AE45D75-77AE-3079-FFC7-8EBA288E263F}"/>
              </a:ext>
            </a:extLst>
          </p:cNvPr>
          <p:cNvSpPr txBox="1"/>
          <p:nvPr/>
        </p:nvSpPr>
        <p:spPr>
          <a:xfrm>
            <a:off x="531412" y="5872558"/>
            <a:ext cx="6193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 – in this document the name </a:t>
            </a:r>
            <a:r>
              <a:rPr lang="en-US" b="1" dirty="0"/>
              <a:t>Purview</a:t>
            </a:r>
            <a:r>
              <a:rPr lang="en-US" dirty="0"/>
              <a:t> – if not otherwise</a:t>
            </a:r>
          </a:p>
          <a:p>
            <a:r>
              <a:rPr lang="en-US" dirty="0"/>
              <a:t>stated - is used for the Data Governance part of Purview.</a:t>
            </a:r>
          </a:p>
        </p:txBody>
      </p:sp>
    </p:spTree>
    <p:extLst>
      <p:ext uri="{BB962C8B-B14F-4D97-AF65-F5344CB8AC3E}">
        <p14:creationId xmlns:p14="http://schemas.microsoft.com/office/powerpoint/2010/main" val="3886619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EEC98B-A882-D20D-4BB7-B27CB4F9D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039725-BF3F-E2DE-64B9-DB998EEDD504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400800" y="2384897"/>
            <a:ext cx="5127585" cy="256648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4000" dirty="0">
                <a:solidFill>
                  <a:schemeClr val="bg1"/>
                </a:solidFill>
              </a:rPr>
              <a:t>Get </a:t>
            </a:r>
            <a:r>
              <a:rPr lang="en-GB" sz="4000" b="1" dirty="0">
                <a:solidFill>
                  <a:schemeClr val="accent1">
                    <a:lumMod val="50000"/>
                  </a:schemeClr>
                </a:solidFill>
              </a:rPr>
              <a:t>Purview Data Governance</a:t>
            </a:r>
            <a:r>
              <a:rPr lang="en-GB" sz="4000" dirty="0">
                <a:solidFill>
                  <a:schemeClr val="bg1"/>
                </a:solidFill>
              </a:rPr>
              <a:t> running</a:t>
            </a:r>
            <a:endParaRPr lang="en-DK" sz="4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346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F81F463-5BA1-E986-1930-834E6A66AAC1}"/>
              </a:ext>
            </a:extLst>
          </p:cNvPr>
          <p:cNvSpPr/>
          <p:nvPr/>
        </p:nvSpPr>
        <p:spPr>
          <a:xfrm>
            <a:off x="9563924" y="4511415"/>
            <a:ext cx="2628076" cy="1940374"/>
          </a:xfrm>
          <a:prstGeom prst="roundRect">
            <a:avLst>
              <a:gd name="adj" fmla="val 5971"/>
            </a:avLst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U-Turn Arrow 22">
            <a:extLst>
              <a:ext uri="{FF2B5EF4-FFF2-40B4-BE49-F238E27FC236}">
                <a16:creationId xmlns:a16="http://schemas.microsoft.com/office/drawing/2014/main" id="{45D074B9-75A7-CA3B-2F60-9E20BDC04D12}"/>
              </a:ext>
            </a:extLst>
          </p:cNvPr>
          <p:cNvSpPr/>
          <p:nvPr/>
        </p:nvSpPr>
        <p:spPr>
          <a:xfrm rot="5400000" flipV="1">
            <a:off x="247984" y="4148516"/>
            <a:ext cx="1828796" cy="932685"/>
          </a:xfrm>
          <a:prstGeom prst="uturnArrow">
            <a:avLst>
              <a:gd name="adj1" fmla="val 17157"/>
              <a:gd name="adj2" fmla="val 15686"/>
              <a:gd name="adj3" fmla="val 24020"/>
              <a:gd name="adj4" fmla="val 43750"/>
              <a:gd name="adj5" fmla="val 75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D431AD-AF7B-319E-2906-58D8681FBBBE}"/>
              </a:ext>
            </a:extLst>
          </p:cNvPr>
          <p:cNvSpPr txBox="1"/>
          <p:nvPr/>
        </p:nvSpPr>
        <p:spPr>
          <a:xfrm>
            <a:off x="595223" y="422694"/>
            <a:ext cx="236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Purview “Process”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F4E9549-AFE9-D4DE-5162-4DCA67AFC2F8}"/>
              </a:ext>
            </a:extLst>
          </p:cNvPr>
          <p:cNvSpPr/>
          <p:nvPr/>
        </p:nvSpPr>
        <p:spPr>
          <a:xfrm>
            <a:off x="1162383" y="4069466"/>
            <a:ext cx="1063913" cy="24154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/>
              <a:t>Scan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757BD0E-6046-498C-00AB-DECFABF21107}"/>
              </a:ext>
            </a:extLst>
          </p:cNvPr>
          <p:cNvSpPr/>
          <p:nvPr/>
        </p:nvSpPr>
        <p:spPr>
          <a:xfrm>
            <a:off x="2496614" y="4078092"/>
            <a:ext cx="1063913" cy="24154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/>
              <a:t>API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3D14DD5-1818-DC01-17AE-ABF37E6526C5}"/>
              </a:ext>
            </a:extLst>
          </p:cNvPr>
          <p:cNvSpPr/>
          <p:nvPr/>
        </p:nvSpPr>
        <p:spPr>
          <a:xfrm>
            <a:off x="1389552" y="4456446"/>
            <a:ext cx="2214124" cy="182879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Enhance assets</a:t>
            </a:r>
          </a:p>
          <a:p>
            <a:pPr algn="ctr"/>
            <a:endParaRPr lang="en-US" sz="7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/>
              <a:t>Descriptions (scan?)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/>
              <a:t>Owners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/>
              <a:t>Lineage (scan?)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/>
              <a:t>Glossaries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/>
              <a:t>Classification (scan?)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/>
              <a:t>Sensitivity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FF4811E-EB31-25AF-6039-9858AF91489E}"/>
              </a:ext>
            </a:extLst>
          </p:cNvPr>
          <p:cNvSpPr/>
          <p:nvPr/>
        </p:nvSpPr>
        <p:spPr>
          <a:xfrm>
            <a:off x="1162382" y="1763504"/>
            <a:ext cx="2398144" cy="43132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Establish Domains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99F0984-8DF3-B196-27BD-BF347BEFB621}"/>
              </a:ext>
            </a:extLst>
          </p:cNvPr>
          <p:cNvSpPr/>
          <p:nvPr/>
        </p:nvSpPr>
        <p:spPr>
          <a:xfrm>
            <a:off x="1162382" y="2360333"/>
            <a:ext cx="2398144" cy="43132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Establish Collections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6F724D0-81FD-CC25-DC48-17572C35D967}"/>
              </a:ext>
            </a:extLst>
          </p:cNvPr>
          <p:cNvSpPr/>
          <p:nvPr/>
        </p:nvSpPr>
        <p:spPr>
          <a:xfrm>
            <a:off x="1133606" y="2943722"/>
            <a:ext cx="2398144" cy="43132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Register Sources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4F453E81-CE09-5A39-06A3-CC41272FA766}"/>
              </a:ext>
            </a:extLst>
          </p:cNvPr>
          <p:cNvSpPr/>
          <p:nvPr/>
        </p:nvSpPr>
        <p:spPr>
          <a:xfrm>
            <a:off x="2226296" y="2194825"/>
            <a:ext cx="135158" cy="165508"/>
          </a:xfrm>
          <a:prstGeom prst="down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0995F144-A410-ED74-AEDD-4E93F7DB15DE}"/>
              </a:ext>
            </a:extLst>
          </p:cNvPr>
          <p:cNvSpPr/>
          <p:nvPr/>
        </p:nvSpPr>
        <p:spPr>
          <a:xfrm>
            <a:off x="2217669" y="2778214"/>
            <a:ext cx="135158" cy="165508"/>
          </a:xfrm>
          <a:prstGeom prst="down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1C0AAEAB-E2E8-8945-D08F-511BFE6B6D72}"/>
              </a:ext>
            </a:extLst>
          </p:cNvPr>
          <p:cNvSpPr/>
          <p:nvPr/>
        </p:nvSpPr>
        <p:spPr>
          <a:xfrm>
            <a:off x="2211908" y="3375043"/>
            <a:ext cx="135158" cy="165508"/>
          </a:xfrm>
          <a:prstGeom prst="down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BACBC5B-5ECD-4784-DFD8-15CEDA01B923}"/>
              </a:ext>
            </a:extLst>
          </p:cNvPr>
          <p:cNvSpPr/>
          <p:nvPr/>
        </p:nvSpPr>
        <p:spPr>
          <a:xfrm>
            <a:off x="6663160" y="1678904"/>
            <a:ext cx="2691384" cy="59867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DF9"/>
                </a:solidFill>
              </a:rPr>
              <a:t>Establish Governance Domains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A1A502C-F0DF-7D06-C6EB-F4B90FD15492}"/>
              </a:ext>
            </a:extLst>
          </p:cNvPr>
          <p:cNvSpPr/>
          <p:nvPr/>
        </p:nvSpPr>
        <p:spPr>
          <a:xfrm>
            <a:off x="6663160" y="2478877"/>
            <a:ext cx="2691384" cy="43132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DF9"/>
                </a:solidFill>
              </a:rPr>
              <a:t>Establish Data Products</a:t>
            </a:r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0CC05C15-4418-DDBE-6C81-ED0823EB1D2C}"/>
              </a:ext>
            </a:extLst>
          </p:cNvPr>
          <p:cNvSpPr/>
          <p:nvPr/>
        </p:nvSpPr>
        <p:spPr>
          <a:xfrm>
            <a:off x="7941273" y="2277579"/>
            <a:ext cx="135158" cy="201298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0D0A6CB-59AB-74E8-0002-49F1009ECE10}"/>
              </a:ext>
            </a:extLst>
          </p:cNvPr>
          <p:cNvSpPr/>
          <p:nvPr/>
        </p:nvSpPr>
        <p:spPr>
          <a:xfrm>
            <a:off x="6663160" y="3111497"/>
            <a:ext cx="2691384" cy="84380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DF9"/>
                </a:solidFill>
              </a:rPr>
              <a:t>Connect </a:t>
            </a:r>
            <a:r>
              <a:rPr lang="en-US" b="1" i="1" u="sng" dirty="0">
                <a:solidFill>
                  <a:srgbClr val="FFFF00"/>
                </a:solidFill>
              </a:rPr>
              <a:t>assets</a:t>
            </a:r>
            <a:r>
              <a:rPr lang="en-US" dirty="0">
                <a:solidFill>
                  <a:srgbClr val="FFFDF9"/>
                </a:solidFill>
              </a:rPr>
              <a:t> to Data Products -&gt; Governed assets</a:t>
            </a:r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4B7DFA29-CDB8-269A-A23C-FC17A1FB2E2B}"/>
              </a:ext>
            </a:extLst>
          </p:cNvPr>
          <p:cNvSpPr/>
          <p:nvPr/>
        </p:nvSpPr>
        <p:spPr>
          <a:xfrm>
            <a:off x="7941273" y="2914266"/>
            <a:ext cx="135158" cy="201298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9DC9B95-4F77-A7F4-944C-F16E09840C05}"/>
              </a:ext>
            </a:extLst>
          </p:cNvPr>
          <p:cNvSpPr/>
          <p:nvPr/>
        </p:nvSpPr>
        <p:spPr>
          <a:xfrm>
            <a:off x="6901790" y="4431775"/>
            <a:ext cx="2214124" cy="182879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DF9"/>
                </a:solidFill>
              </a:rPr>
              <a:t>Enhance data product</a:t>
            </a:r>
          </a:p>
          <a:p>
            <a:pPr algn="ctr"/>
            <a:endParaRPr lang="en-US" sz="700">
              <a:solidFill>
                <a:srgbClr val="FFFDF9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FFFDF9"/>
                </a:solidFill>
              </a:rPr>
              <a:t>Owners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>
                <a:solidFill>
                  <a:srgbClr val="FFFDF9"/>
                </a:solidFill>
              </a:rPr>
              <a:t>Glossaries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>
              <a:solidFill>
                <a:srgbClr val="FFFDF9"/>
              </a:solidFill>
            </a:endParaRP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AFA5368D-4492-30C0-2E8E-D0C86FAFA2BA}"/>
              </a:ext>
            </a:extLst>
          </p:cNvPr>
          <p:cNvSpPr/>
          <p:nvPr/>
        </p:nvSpPr>
        <p:spPr>
          <a:xfrm>
            <a:off x="7873694" y="3951233"/>
            <a:ext cx="135158" cy="480541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AEDCD3A-3026-2C14-E443-A2F5D398E477}"/>
              </a:ext>
            </a:extLst>
          </p:cNvPr>
          <p:cNvSpPr/>
          <p:nvPr/>
        </p:nvSpPr>
        <p:spPr>
          <a:xfrm>
            <a:off x="1162383" y="3587988"/>
            <a:ext cx="2398144" cy="431321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Establish </a:t>
            </a:r>
            <a:r>
              <a:rPr lang="en-US" b="1" i="1" u="sng" dirty="0">
                <a:solidFill>
                  <a:srgbClr val="FFFF00"/>
                </a:solidFill>
              </a:rPr>
              <a:t>assets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C0A37A-E1BA-5B93-4E9E-998F27F3633C}"/>
              </a:ext>
            </a:extLst>
          </p:cNvPr>
          <p:cNvSpPr/>
          <p:nvPr/>
        </p:nvSpPr>
        <p:spPr>
          <a:xfrm>
            <a:off x="4589776" y="1678904"/>
            <a:ext cx="495946" cy="458166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400"/>
              <a:t>Data Map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AF0949D-FDDD-BB2F-5DFE-3F22CC9E4BC2}"/>
              </a:ext>
            </a:extLst>
          </p:cNvPr>
          <p:cNvSpPr/>
          <p:nvPr/>
        </p:nvSpPr>
        <p:spPr>
          <a:xfrm>
            <a:off x="5134394" y="1672579"/>
            <a:ext cx="495946" cy="45816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>
                <a:solidFill>
                  <a:srgbClr val="FFFDF9"/>
                </a:solidFill>
              </a:rPr>
              <a:t>Unified Catalog</a:t>
            </a:r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036C2D18-8C7D-949B-5A6C-6C69A4B43310}"/>
              </a:ext>
            </a:extLst>
          </p:cNvPr>
          <p:cNvSpPr/>
          <p:nvPr/>
        </p:nvSpPr>
        <p:spPr>
          <a:xfrm rot="5400000">
            <a:off x="4011726" y="3709733"/>
            <a:ext cx="789248" cy="507358"/>
          </a:xfrm>
          <a:prstGeom prst="down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own Arrow 27">
            <a:extLst>
              <a:ext uri="{FF2B5EF4-FFF2-40B4-BE49-F238E27FC236}">
                <a16:creationId xmlns:a16="http://schemas.microsoft.com/office/drawing/2014/main" id="{17FAB29D-881E-F9C1-712E-EFFA0A84AFAE}"/>
              </a:ext>
            </a:extLst>
          </p:cNvPr>
          <p:cNvSpPr/>
          <p:nvPr/>
        </p:nvSpPr>
        <p:spPr>
          <a:xfrm rot="16200000">
            <a:off x="5459587" y="3728933"/>
            <a:ext cx="789248" cy="507358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520237A-5E3A-D22C-DBCA-2373B7D4E0EF}"/>
              </a:ext>
            </a:extLst>
          </p:cNvPr>
          <p:cNvSpPr/>
          <p:nvPr/>
        </p:nvSpPr>
        <p:spPr>
          <a:xfrm>
            <a:off x="1105980" y="974532"/>
            <a:ext cx="2398144" cy="43132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Installation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11155FCA-3E6F-4E4E-A836-B3A5F2AB7D09}"/>
              </a:ext>
            </a:extLst>
          </p:cNvPr>
          <p:cNvSpPr/>
          <p:nvPr/>
        </p:nvSpPr>
        <p:spPr>
          <a:xfrm rot="10800000" flipH="1" flipV="1">
            <a:off x="2173747" y="1338903"/>
            <a:ext cx="262609" cy="43132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71B53FC-A64E-A070-367B-A4FC1572251B}"/>
              </a:ext>
            </a:extLst>
          </p:cNvPr>
          <p:cNvCxnSpPr>
            <a:cxnSpLocks/>
          </p:cNvCxnSpPr>
          <p:nvPr/>
        </p:nvCxnSpPr>
        <p:spPr>
          <a:xfrm flipH="1">
            <a:off x="3082565" y="3375043"/>
            <a:ext cx="4656841" cy="499373"/>
          </a:xfrm>
          <a:prstGeom prst="straightConnector1">
            <a:avLst/>
          </a:prstGeom>
          <a:ln w="25400">
            <a:solidFill>
              <a:srgbClr val="FF0000">
                <a:alpha val="50000"/>
              </a:srgb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E79469E-4F7E-C8E5-E3D8-C9A8A4163DE9}"/>
              </a:ext>
            </a:extLst>
          </p:cNvPr>
          <p:cNvSpPr/>
          <p:nvPr/>
        </p:nvSpPr>
        <p:spPr>
          <a:xfrm>
            <a:off x="9916358" y="4924554"/>
            <a:ext cx="1933903" cy="1114096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Advanced</a:t>
            </a:r>
          </a:p>
          <a:p>
            <a:pPr algn="ctr"/>
            <a:r>
              <a:rPr lang="en-US" sz="1200" dirty="0"/>
              <a:t>Api’s</a:t>
            </a:r>
          </a:p>
          <a:p>
            <a:pPr algn="ctr"/>
            <a:r>
              <a:rPr lang="en-US" sz="1200" dirty="0"/>
              <a:t>Workflows</a:t>
            </a:r>
          </a:p>
          <a:p>
            <a:pPr algn="ctr"/>
            <a:r>
              <a:rPr lang="en-US" sz="1200" dirty="0"/>
              <a:t>Enforcement of rights</a:t>
            </a:r>
          </a:p>
        </p:txBody>
      </p:sp>
    </p:spTree>
    <p:extLst>
      <p:ext uri="{BB962C8B-B14F-4D97-AF65-F5344CB8AC3E}">
        <p14:creationId xmlns:p14="http://schemas.microsoft.com/office/powerpoint/2010/main" val="793374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8AB45E-08EF-B844-970F-0ABD9F73540F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208871" y="2384897"/>
            <a:ext cx="4084942" cy="2566481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GB" sz="4000" dirty="0">
                <a:solidFill>
                  <a:schemeClr val="bg1"/>
                </a:solidFill>
              </a:rPr>
              <a:t>Advanced topics</a:t>
            </a:r>
            <a:endParaRPr lang="en-DK" sz="4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078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32C949-C994-6DBE-2FA7-A6C824089FE9}"/>
              </a:ext>
            </a:extLst>
          </p:cNvPr>
          <p:cNvSpPr txBox="1"/>
          <p:nvPr/>
        </p:nvSpPr>
        <p:spPr>
          <a:xfrm>
            <a:off x="1342697" y="958693"/>
            <a:ext cx="2280817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Domain/Collection</a:t>
            </a:r>
          </a:p>
          <a:p>
            <a:endParaRPr lang="en-US" dirty="0"/>
          </a:p>
          <a:p>
            <a:r>
              <a:rPr lang="en-US" dirty="0"/>
              <a:t>Governance domains</a:t>
            </a:r>
          </a:p>
          <a:p>
            <a:endParaRPr lang="en-US" dirty="0"/>
          </a:p>
          <a:p>
            <a:r>
              <a:rPr lang="en-US" dirty="0"/>
              <a:t>API</a:t>
            </a:r>
          </a:p>
          <a:p>
            <a:endParaRPr lang="en-US" dirty="0"/>
          </a:p>
          <a:p>
            <a:r>
              <a:rPr lang="en-US" dirty="0"/>
              <a:t>Data Factory</a:t>
            </a:r>
          </a:p>
          <a:p>
            <a:endParaRPr lang="en-US" dirty="0"/>
          </a:p>
          <a:p>
            <a:r>
              <a:rPr lang="en-US" dirty="0"/>
              <a:t>Synapse</a:t>
            </a:r>
          </a:p>
          <a:p>
            <a:endParaRPr lang="en-US" dirty="0"/>
          </a:p>
          <a:p>
            <a:r>
              <a:rPr lang="en-US" dirty="0"/>
              <a:t>Databricks / Unify</a:t>
            </a:r>
          </a:p>
          <a:p>
            <a:endParaRPr lang="en-US" dirty="0"/>
          </a:p>
          <a:p>
            <a:r>
              <a:rPr lang="en-US" dirty="0"/>
              <a:t>Fabric</a:t>
            </a:r>
          </a:p>
          <a:p>
            <a:endParaRPr lang="en-US" dirty="0"/>
          </a:p>
          <a:p>
            <a:r>
              <a:rPr lang="en-US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2332959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ECE4F8-1756-5901-0F70-63242FA76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14DFE8-2C1E-2D9E-1126-2FFC72A062AB}"/>
              </a:ext>
            </a:extLst>
          </p:cNvPr>
          <p:cNvSpPr txBox="1"/>
          <p:nvPr/>
        </p:nvSpPr>
        <p:spPr>
          <a:xfrm>
            <a:off x="6227179" y="2569579"/>
            <a:ext cx="545726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Advanced maintenance</a:t>
            </a:r>
          </a:p>
          <a:p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of </a:t>
            </a: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assets (</a:t>
            </a:r>
            <a:r>
              <a:rPr lang="en-US" sz="4000" b="1" dirty="0" err="1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api’s</a:t>
            </a: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6FC0EE-54A5-C734-4B83-83D96BBD9D6C}"/>
              </a:ext>
            </a:extLst>
          </p:cNvPr>
          <p:cNvSpPr txBox="1"/>
          <p:nvPr/>
        </p:nvSpPr>
        <p:spPr>
          <a:xfrm>
            <a:off x="106100" y="6331848"/>
            <a:ext cx="14101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Data 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22039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itle Slides">
  <a:themeElements>
    <a:clrScheme name="Custom 1">
      <a:dk1>
        <a:srgbClr val="225B61"/>
      </a:dk1>
      <a:lt1>
        <a:srgbClr val="000000"/>
      </a:lt1>
      <a:dk2>
        <a:srgbClr val="B9DCD2"/>
      </a:dk2>
      <a:lt2>
        <a:srgbClr val="49C5B1"/>
      </a:lt2>
      <a:accent1>
        <a:srgbClr val="8DE971"/>
      </a:accent1>
      <a:accent2>
        <a:srgbClr val="0078D3"/>
      </a:accent2>
      <a:accent3>
        <a:srgbClr val="8661C5"/>
      </a:accent3>
      <a:accent4>
        <a:srgbClr val="C03BC3"/>
      </a:accent4>
      <a:accent5>
        <a:srgbClr val="FFB900"/>
      </a:accent5>
      <a:accent6>
        <a:srgbClr val="F3364C"/>
      </a:accent6>
      <a:hlink>
        <a:srgbClr val="225B61"/>
      </a:hlink>
      <a:folHlink>
        <a:srgbClr val="8DC8E8"/>
      </a:folHlink>
    </a:clrScheme>
    <a:fontScheme name="Custom 20">
      <a:majorFont>
        <a:latin typeface="Segoe Sans Display"/>
        <a:ea typeface=""/>
        <a:cs typeface=""/>
      </a:majorFont>
      <a:minorFont>
        <a:latin typeface="Segoe Sans Text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V2Color _Microsoft Fabric Master Slide Template PPT" id="{C4955310-1F75-CB41-AE88-3C74BC568F8B}" vid="{D64952BC-5741-F749-9CC7-11175F2699D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SharedWithUsers xmlns="b1c3d6fc-5689-40cc-899d-3b916b4ff5bf">
      <UserInfo>
        <DisplayName>Ronald Chang</DisplayName>
        <AccountId>26</AccountId>
        <AccountType/>
      </UserInfo>
      <UserInfo>
        <DisplayName>Ellie Lawler</DisplayName>
        <AccountId>207</AccountId>
        <AccountType/>
      </UserInfo>
      <UserInfo>
        <DisplayName>Miwa Monji</DisplayName>
        <AccountId>136</AccountId>
        <AccountType/>
      </UserInfo>
      <UserInfo>
        <DisplayName>Sharif Islam</DisplayName>
        <AccountId>622</AccountId>
        <AccountType/>
      </UserInfo>
      <UserInfo>
        <DisplayName>Jeeva Akr</DisplayName>
        <AccountId>39</AccountId>
        <AccountType/>
      </UserInfo>
      <UserInfo>
        <DisplayName>Jason Pereira</DisplayName>
        <AccountId>1123</AccountId>
        <AccountType/>
      </UserInfo>
      <UserInfo>
        <DisplayName>Will Johnson (GBB)</DisplayName>
        <AccountId>470</AccountId>
        <AccountType/>
      </UserInfo>
      <UserInfo>
        <DisplayName>Thasmika Gokal</DisplayName>
        <AccountId>142</AccountId>
        <AccountType/>
      </UserInfo>
      <UserInfo>
        <DisplayName>Cillian Mitchell</DisplayName>
        <AccountId>36</AccountId>
        <AccountType/>
      </UserInfo>
      <UserInfo>
        <DisplayName>Rajeev Jain</DisplayName>
        <AccountId>110</AccountId>
        <AccountType/>
      </UserInfo>
      <UserInfo>
        <DisplayName>Nellie Vasiliev (AG Consulting Partners, Inc.)</DisplayName>
        <AccountId>16</AccountId>
        <AccountType/>
      </UserInfo>
      <UserInfo>
        <DisplayName>Binaka Sankaran</DisplayName>
        <AccountId>745</AccountId>
        <AccountType/>
      </UserInfo>
      <UserInfo>
        <DisplayName>Ege Onelcin</DisplayName>
        <AccountId>42</AccountId>
        <AccountType/>
      </UserInfo>
      <UserInfo>
        <DisplayName>Karlien Vanden Eynde</DisplayName>
        <AccountId>18</AccountId>
        <AccountType/>
      </UserInfo>
      <UserInfo>
        <DisplayName>Swetha Mannepalli</DisplayName>
        <AccountId>8</AccountId>
        <AccountType/>
      </UserInfo>
      <UserInfo>
        <DisplayName>Dan Houdek</DisplayName>
        <AccountId>95</AccountId>
        <AccountType/>
      </UserInfo>
      <UserInfo>
        <DisplayName>Carlos Herquinio</DisplayName>
        <AccountId>1441</AccountId>
        <AccountType/>
      </UserInfo>
      <UserInfo>
        <DisplayName>Mohini Verma</DisplayName>
        <AccountId>1442</AccountId>
        <AccountType/>
      </UserInfo>
      <UserInfo>
        <DisplayName>Leighton Searle</DisplayName>
        <AccountId>1427</AccountId>
        <AccountType/>
      </UserInfo>
      <UserInfo>
        <DisplayName>Vaishali Chawan</DisplayName>
        <AccountId>633</AccountId>
        <AccountType/>
      </UserInfo>
      <UserInfo>
        <DisplayName>Tonio Lora</DisplayName>
        <AccountId>673</AccountId>
        <AccountType/>
      </UserInfo>
      <UserInfo>
        <DisplayName>Craig Butler</DisplayName>
        <AccountId>1158</AccountId>
        <AccountType/>
      </UserInfo>
      <UserInfo>
        <DisplayName>Kathrine Lord</DisplayName>
        <AccountId>1443</AccountId>
        <AccountType/>
      </UserInfo>
      <UserInfo>
        <DisplayName>Nilesh Khatri</DisplayName>
        <AccountId>826</AccountId>
        <AccountType/>
      </UserInfo>
      <UserInfo>
        <DisplayName>Mark Chen</DisplayName>
        <AccountId>813</AccountId>
        <AccountType/>
      </UserInfo>
      <UserInfo>
        <DisplayName>Suma Manohar</DisplayName>
        <AccountId>827</AccountId>
        <AccountType/>
      </UserInfo>
      <UserInfo>
        <DisplayName>Mo Lin</DisplayName>
        <AccountId>679</AccountId>
        <AccountType/>
      </UserInfo>
      <UserInfo>
        <DisplayName>Ravikanth Musti</DisplayName>
        <AccountId>639</AccountId>
        <AccountType/>
      </UserInfo>
      <UserInfo>
        <DisplayName>Debananda Ghosh</DisplayName>
        <AccountId>488</AccountId>
        <AccountType/>
      </UserInfo>
      <UserInfo>
        <DisplayName>Sana Sanai</DisplayName>
        <AccountId>825</AccountId>
        <AccountType/>
      </UserInfo>
      <UserInfo>
        <DisplayName>Nazeer Ali Mohammed</DisplayName>
        <AccountId>635</AccountId>
        <AccountType/>
      </UserInfo>
      <UserInfo>
        <DisplayName>Elizabeth Antoine</DisplayName>
        <AccountId>829</AccountId>
        <AccountType/>
      </UserInfo>
      <UserInfo>
        <DisplayName>Amjad Muhammad Khan</DisplayName>
        <AccountId>759</AccountId>
        <AccountType/>
      </UserInfo>
      <UserInfo>
        <DisplayName>Ayman Dabees</DisplayName>
        <AccountId>692</AccountId>
        <AccountType/>
      </UserInfo>
      <UserInfo>
        <DisplayName>Keyuna Evans (CELA)</DisplayName>
        <AccountId>239</AccountId>
        <AccountType/>
      </UserInfo>
      <UserInfo>
        <DisplayName>Nevenka Scott</DisplayName>
        <AccountId>1139</AccountId>
        <AccountType/>
      </UserInfo>
      <UserInfo>
        <DisplayName>Brian Robinson (CELA)</DisplayName>
        <AccountId>988</AccountId>
        <AccountType/>
      </UserInfo>
      <UserInfo>
        <DisplayName>Nicholas Wolfe (CELA)</DisplayName>
        <AccountId>1452</AccountId>
        <AccountType/>
      </UserInfo>
      <UserInfo>
        <DisplayName>Phiania Macpherson</DisplayName>
        <AccountId>1470</AccountId>
        <AccountType/>
      </UserInfo>
      <UserInfo>
        <DisplayName>Tulsi Wansai [Chillibreeze]</DisplayName>
        <AccountId>1419</AccountId>
        <AccountType/>
      </UserInfo>
      <UserInfo>
        <DisplayName>Wangui McKelvey</DisplayName>
        <AccountId>567</AccountId>
        <AccountType/>
      </UserInfo>
      <UserInfo>
        <DisplayName>Jermey Evans (CW)</DisplayName>
        <AccountId>644</AccountId>
        <AccountType/>
      </UserInfo>
      <UserInfo>
        <DisplayName>Macy Byerly</DisplayName>
        <AccountId>1617</AccountId>
        <AccountType/>
      </UserInfo>
      <UserInfo>
        <DisplayName>Rachel Bshero</DisplayName>
        <AccountId>573</AccountId>
        <AccountType/>
      </UserInfo>
      <UserInfo>
        <DisplayName>Lauren Ward</DisplayName>
        <AccountId>345</AccountId>
        <AccountType/>
      </UserInfo>
      <UserInfo>
        <DisplayName>Tyler Mays-Childers (he/him)</DisplayName>
        <AccountId>33</AccountId>
        <AccountType/>
      </UserInfo>
      <UserInfo>
        <DisplayName>Katherine Smiley (We Are Rosie LLC)</DisplayName>
        <AccountId>1341</AccountId>
        <AccountType/>
      </UserInfo>
    </SharedWithUsers>
    <TaxCatchAll xmlns="230e9df3-be65-4c73-a93b-d1236ebd677e" xsi:nil="true"/>
    <lcf76f155ced4ddcb4097134ff3c332f xmlns="07c5dfa0-33a3-47dd-bfb7-87fb96739115">
      <Terms xmlns="http://schemas.microsoft.com/office/infopath/2007/PartnerControls"/>
    </lcf76f155ced4ddcb4097134ff3c332f>
    <test xmlns="07c5dfa0-33a3-47dd-bfb7-87fb96739115" xsi:nil="true"/>
    <Time xmlns="07c5dfa0-33a3-47dd-bfb7-87fb96739115" xsi:nil="true"/>
    <Status xmlns="07c5dfa0-33a3-47dd-bfb7-87fb96739115" xsi:nil="true"/>
    <Date xmlns="07c5dfa0-33a3-47dd-bfb7-87fb9673911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6D235E0236944CB2D0154C00AD9253" ma:contentTypeVersion="26" ma:contentTypeDescription="Create a new document." ma:contentTypeScope="" ma:versionID="41aa48f0d0fcd022d15edc1db881b801">
  <xsd:schema xmlns:xsd="http://www.w3.org/2001/XMLSchema" xmlns:xs="http://www.w3.org/2001/XMLSchema" xmlns:p="http://schemas.microsoft.com/office/2006/metadata/properties" xmlns:ns1="http://schemas.microsoft.com/sharepoint/v3" xmlns:ns2="07c5dfa0-33a3-47dd-bfb7-87fb96739115" xmlns:ns3="b1c3d6fc-5689-40cc-899d-3b916b4ff5bf" xmlns:ns4="230e9df3-be65-4c73-a93b-d1236ebd677e" targetNamespace="http://schemas.microsoft.com/office/2006/metadata/properties" ma:root="true" ma:fieldsID="ad11de25f3f36b6e7a16ba6e6aa81921" ns1:_="" ns2:_="" ns3:_="" ns4:_="">
    <xsd:import namespace="http://schemas.microsoft.com/sharepoint/v3"/>
    <xsd:import namespace="07c5dfa0-33a3-47dd-bfb7-87fb96739115"/>
    <xsd:import namespace="b1c3d6fc-5689-40cc-899d-3b916b4ff5bf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Date" minOccurs="0"/>
                <xsd:element ref="ns2:Time" minOccurs="0"/>
                <xsd:element ref="ns2:test" minOccurs="0"/>
                <xsd:element ref="ns2:MediaServiceLocation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9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c5dfa0-33a3-47dd-bfb7-87fb967391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8" nillable="true" ma:displayName="Status" ma:format="Dropdown" ma:internalName="Status">
      <xsd:simpleType>
        <xsd:restriction base="dms:Text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Date" ma:index="25" nillable="true" ma:displayName="Date" ma:format="DateOnly" ma:internalName="Date">
      <xsd:simpleType>
        <xsd:restriction base="dms:DateTime"/>
      </xsd:simpleType>
    </xsd:element>
    <xsd:element name="Time" ma:index="26" nillable="true" ma:displayName="Time" ma:format="DateTime" ma:internalName="Time">
      <xsd:simpleType>
        <xsd:restriction base="dms:DateTime"/>
      </xsd:simpleType>
    </xsd:element>
    <xsd:element name="test" ma:index="27" nillable="true" ma:displayName="test" ma:format="DateOnly" ma:internalName="test">
      <xsd:simpleType>
        <xsd:restriction base="dms:DateTime"/>
      </xsd:simpleType>
    </xsd:element>
    <xsd:element name="MediaServiceLocation" ma:index="28" nillable="true" ma:displayName="Location" ma:internalName="MediaServiceLocation" ma:readOnly="true">
      <xsd:simpleType>
        <xsd:restriction base="dms:Text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c3d6fc-5689-40cc-899d-3b916b4ff5b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1603ea5b-56ba-41f6-bada-27c0bbbe9ac1}" ma:internalName="TaxCatchAll" ma:showField="CatchAllData" ma:web="b1c3d6fc-5689-40cc-899d-3b916b4ff5b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A2F610-1193-44B2-A4F0-A119C8973799}">
  <ds:schemaRefs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07c5dfa0-33a3-47dd-bfb7-87fb96739115"/>
    <ds:schemaRef ds:uri="http://schemas.openxmlformats.org/package/2006/metadata/core-properties"/>
    <ds:schemaRef ds:uri="230e9df3-be65-4c73-a93b-d1236ebd677e"/>
    <ds:schemaRef ds:uri="b1c3d6fc-5689-40cc-899d-3b916b4ff5bf"/>
    <ds:schemaRef ds:uri="http://purl.org/dc/dcmitype/"/>
    <ds:schemaRef ds:uri="http://purl.org/dc/terms/"/>
    <ds:schemaRef ds:uri="http://schemas.microsoft.com/sharepoint/v3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8552522C-5F65-440E-AA4D-509D313DDD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7c5dfa0-33a3-47dd-bfb7-87fb96739115"/>
    <ds:schemaRef ds:uri="b1c3d6fc-5689-40cc-899d-3b916b4ff5bf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D5624A2-8889-4574-B194-C786A1454E5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21897</TotalTime>
  <Words>188</Words>
  <Application>Microsoft Macintosh PowerPoint</Application>
  <PresentationFormat>Widescreen</PresentationFormat>
  <Paragraphs>58</Paragraphs>
  <Slides>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Arial</vt:lpstr>
      <vt:lpstr>Segoe Sans Display</vt:lpstr>
      <vt:lpstr>Segoe Sans Small Semilight</vt:lpstr>
      <vt:lpstr>Segoe UI</vt:lpstr>
      <vt:lpstr>Title Slides</vt:lpstr>
      <vt:lpstr>think-cell Slide</vt:lpstr>
      <vt:lpstr>Governance and Compliance with Microsoft Purview  A getting started guide – 5 - Advanced topics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Purview-overview</dc:title>
  <dc:creator>Cillian Mitchell</dc:creator>
  <cp:lastModifiedBy>Jan Cordtz</cp:lastModifiedBy>
  <cp:revision>10</cp:revision>
  <cp:lastPrinted>2025-06-18T05:57:52Z</cp:lastPrinted>
  <dcterms:created xsi:type="dcterms:W3CDTF">2024-01-23T16:36:38Z</dcterms:created>
  <dcterms:modified xsi:type="dcterms:W3CDTF">2026-01-22T07:30:58Z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0x010100D86D235E0236944CB2D0154C00AD9253</vt:lpwstr>
  </property>
  <property fmtid="{D5CDD505-2E9C-101B-9397-08002B2CF9AE}" pid="3" name="MediaServiceImageTags">
    <vt:lpwstr/>
  </property>
  <property fmtid="{D5CDD505-2E9C-101B-9397-08002B2CF9AE}" pid="4" name="_dlc_policyId">
    <vt:lpwstr>0x01010070AB3889E58DB141A6E1281B02136174|-369733750</vt:lpwstr>
  </property>
  <property fmtid="{D5CDD505-2E9C-101B-9397-08002B2CF9AE}" pid="5" name="ItemRetentionFormula">
    <vt:lpwstr>&lt;formula id="Microsoft.Office.RecordsManagement.PolicyFeatures.Expiration.Formula.BuiltIn"&gt;&lt;number&gt;30&lt;/number&gt;&lt;property&gt;Modified&lt;/property&gt;&lt;propertyId&gt;28cf69c5-fa48-462a-b5cd-27b6f9d2bd5f&lt;/propertyId&gt;&lt;period&gt;days&lt;/period&gt;&lt;/formula&gt;</vt:lpwstr>
  </property>
</Properties>
</file>

<file path=docProps/thumbnail.jpeg>
</file>